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7" r:id="rId2"/>
    <p:sldId id="258" r:id="rId3"/>
  </p:sldIdLst>
  <p:sldSz cx="9906000" cy="6858000" type="A4"/>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p:cViewPr varScale="1">
        <p:scale>
          <a:sx n="94" d="100"/>
          <a:sy n="94" d="100"/>
        </p:scale>
        <p:origin x="6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4" cy="513508"/>
          </a:xfrm>
          <a:prstGeom prst="rect">
            <a:avLst/>
          </a:prstGeom>
        </p:spPr>
        <p:txBody>
          <a:bodyPr vert="horz" lIns="99041" tIns="49521" rIns="99041" bIns="49521" rtlCol="0"/>
          <a:lstStyle>
            <a:lvl1pPr algn="l">
              <a:defRPr sz="1300"/>
            </a:lvl1pPr>
          </a:lstStyle>
          <a:p>
            <a:endParaRPr lang="en-GB"/>
          </a:p>
        </p:txBody>
      </p:sp>
      <p:sp>
        <p:nvSpPr>
          <p:cNvPr id="3" name="Date Placeholder 2"/>
          <p:cNvSpPr>
            <a:spLocks noGrp="1"/>
          </p:cNvSpPr>
          <p:nvPr>
            <p:ph type="dt" idx="1"/>
          </p:nvPr>
        </p:nvSpPr>
        <p:spPr>
          <a:xfrm>
            <a:off x="4021294" y="0"/>
            <a:ext cx="3076364" cy="513508"/>
          </a:xfrm>
          <a:prstGeom prst="rect">
            <a:avLst/>
          </a:prstGeom>
        </p:spPr>
        <p:txBody>
          <a:bodyPr vert="horz" lIns="99041" tIns="49521" rIns="99041" bIns="49521" rtlCol="0"/>
          <a:lstStyle>
            <a:lvl1pPr algn="r">
              <a:defRPr sz="1300"/>
            </a:lvl1pPr>
          </a:lstStyle>
          <a:p>
            <a:fld id="{27D72C3D-8062-4A3A-92FB-1FA39E27F004}" type="datetimeFigureOut">
              <a:rPr lang="en-GB" smtClean="0"/>
              <a:t>11/06/2018</a:t>
            </a:fld>
            <a:endParaRPr lang="en-GB"/>
          </a:p>
        </p:txBody>
      </p:sp>
      <p:sp>
        <p:nvSpPr>
          <p:cNvPr id="4" name="Slide Image Placeholder 3"/>
          <p:cNvSpPr>
            <a:spLocks noGrp="1" noRot="1" noChangeAspect="1"/>
          </p:cNvSpPr>
          <p:nvPr>
            <p:ph type="sldImg" idx="2"/>
          </p:nvPr>
        </p:nvSpPr>
        <p:spPr>
          <a:xfrm>
            <a:off x="1055688" y="1279525"/>
            <a:ext cx="4987925" cy="3452813"/>
          </a:xfrm>
          <a:prstGeom prst="rect">
            <a:avLst/>
          </a:prstGeom>
          <a:noFill/>
          <a:ln w="12700">
            <a:solidFill>
              <a:prstClr val="black"/>
            </a:solidFill>
          </a:ln>
        </p:spPr>
        <p:txBody>
          <a:bodyPr vert="horz" lIns="99041" tIns="49521" rIns="99041" bIns="49521" rtlCol="0" anchor="ctr"/>
          <a:lstStyle/>
          <a:p>
            <a:endParaRPr lang="en-GB"/>
          </a:p>
        </p:txBody>
      </p:sp>
      <p:sp>
        <p:nvSpPr>
          <p:cNvPr id="5" name="Notes Placeholder 4"/>
          <p:cNvSpPr>
            <a:spLocks noGrp="1"/>
          </p:cNvSpPr>
          <p:nvPr>
            <p:ph type="body" sz="quarter" idx="3"/>
          </p:nvPr>
        </p:nvSpPr>
        <p:spPr>
          <a:xfrm>
            <a:off x="709931" y="4925408"/>
            <a:ext cx="5679440" cy="4029879"/>
          </a:xfrm>
          <a:prstGeom prst="rect">
            <a:avLst/>
          </a:prstGeom>
        </p:spPr>
        <p:txBody>
          <a:bodyPr vert="horz" lIns="99041" tIns="49521" rIns="99041" bIns="4952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4" cy="513507"/>
          </a:xfrm>
          <a:prstGeom prst="rect">
            <a:avLst/>
          </a:prstGeom>
        </p:spPr>
        <p:txBody>
          <a:bodyPr vert="horz" lIns="99041" tIns="49521" rIns="99041" bIns="49521"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4" cy="513507"/>
          </a:xfrm>
          <a:prstGeom prst="rect">
            <a:avLst/>
          </a:prstGeom>
        </p:spPr>
        <p:txBody>
          <a:bodyPr vert="horz" lIns="99041" tIns="49521" rIns="99041" bIns="49521" rtlCol="0" anchor="b"/>
          <a:lstStyle>
            <a:lvl1pPr algn="r">
              <a:defRPr sz="1300"/>
            </a:lvl1pPr>
          </a:lstStyle>
          <a:p>
            <a:fld id="{A0A559CE-E04F-402E-8251-45ADEDC47983}" type="slidenum">
              <a:rPr lang="en-GB" smtClean="0"/>
              <a:t>‹#›</a:t>
            </a:fld>
            <a:endParaRPr lang="en-GB"/>
          </a:p>
        </p:txBody>
      </p:sp>
    </p:spTree>
    <p:extLst>
      <p:ext uri="{BB962C8B-B14F-4D97-AF65-F5344CB8AC3E}">
        <p14:creationId xmlns:p14="http://schemas.microsoft.com/office/powerpoint/2010/main" val="3268483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D45FBC6-4CD7-4FB1-B2B5-0667395AECC0}" type="slidenum">
              <a:rPr lang="en-GB" smtClean="0"/>
              <a:t>2</a:t>
            </a:fld>
            <a:endParaRPr lang="en-GB"/>
          </a:p>
        </p:txBody>
      </p:sp>
    </p:spTree>
    <p:extLst>
      <p:ext uri="{BB962C8B-B14F-4D97-AF65-F5344CB8AC3E}">
        <p14:creationId xmlns:p14="http://schemas.microsoft.com/office/powerpoint/2010/main" val="300868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EBA14CD-32C7-49DF-86E1-7471A0908718}"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89840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BA14CD-32C7-49DF-86E1-7471A0908718}"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269538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BA14CD-32C7-49DF-86E1-7471A0908718}"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06723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EBA14CD-32C7-49DF-86E1-7471A0908718}"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407030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BA14CD-32C7-49DF-86E1-7471A0908718}" type="datetimeFigureOut">
              <a:rPr lang="en-GB" smtClean="0"/>
              <a:t>11/06/2018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704787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EBA14CD-32C7-49DF-86E1-7471A0908718}" type="datetimeFigureOut">
              <a:rPr lang="en-GB" smtClean="0"/>
              <a:t>11/06/2018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3298635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EBA14CD-32C7-49DF-86E1-7471A0908718}" type="datetimeFigureOut">
              <a:rPr lang="en-GB" smtClean="0"/>
              <a:t>11/06/2018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36256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BA14CD-32C7-49DF-86E1-7471A0908718}" type="datetimeFigureOut">
              <a:rPr lang="en-GB" smtClean="0"/>
              <a:t>11/06/2018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288379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A14CD-32C7-49DF-86E1-7471A0908718}" type="datetimeFigureOut">
              <a:rPr lang="en-GB" smtClean="0"/>
              <a:t>11/06/2018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316558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A14CD-32C7-49DF-86E1-7471A0908718}" type="datetimeFigureOut">
              <a:rPr lang="en-GB" smtClean="0"/>
              <a:t>11/06/2018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88835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BA14CD-32C7-49DF-86E1-7471A0908718}" type="datetimeFigureOut">
              <a:rPr lang="en-GB" smtClean="0"/>
              <a:t>11/06/2018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A56BE56-CE3C-49A3-8FAA-891520C57684}" type="slidenum">
              <a:rPr lang="en-GB" smtClean="0"/>
              <a:t>‹#›</a:t>
            </a:fld>
            <a:endParaRPr lang="en-GB"/>
          </a:p>
        </p:txBody>
      </p:sp>
    </p:spTree>
    <p:extLst>
      <p:ext uri="{BB962C8B-B14F-4D97-AF65-F5344CB8AC3E}">
        <p14:creationId xmlns:p14="http://schemas.microsoft.com/office/powerpoint/2010/main" val="120426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A14CD-32C7-49DF-86E1-7471A0908718}" type="datetimeFigureOut">
              <a:rPr lang="en-GB" smtClean="0"/>
              <a:t>11/06/2018</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56BE56-CE3C-49A3-8FAA-891520C57684}" type="slidenum">
              <a:rPr lang="en-GB" smtClean="0"/>
              <a:t>‹#›</a:t>
            </a:fld>
            <a:endParaRPr lang="en-GB"/>
          </a:p>
        </p:txBody>
      </p:sp>
    </p:spTree>
    <p:extLst>
      <p:ext uri="{BB962C8B-B14F-4D97-AF65-F5344CB8AC3E}">
        <p14:creationId xmlns:p14="http://schemas.microsoft.com/office/powerpoint/2010/main" val="780910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notesSlide" Target="../notesSlides/notesSlide1.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microsoft.com/office/2007/relationships/hdphoto" Target="../media/hdphoto2.wdp"/><Relationship Id="rId5" Type="http://schemas.openxmlformats.org/officeDocument/2006/relationships/image" Target="../media/image4.wmf"/><Relationship Id="rId10" Type="http://schemas.openxmlformats.org/officeDocument/2006/relationships/image" Target="../media/image7.png"/><Relationship Id="rId4" Type="http://schemas.openxmlformats.org/officeDocument/2006/relationships/oleObject" Target="../embeddings/oleObject1.bin"/><Relationship Id="rId9"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4365104"/>
            <a:ext cx="3224808" cy="1384995"/>
          </a:xfrm>
          <a:prstGeom prst="rect">
            <a:avLst/>
          </a:prstGeom>
          <a:noFill/>
        </p:spPr>
        <p:txBody>
          <a:bodyPr wrap="square" rtlCol="0">
            <a:spAutoFit/>
          </a:bodyPr>
          <a:lstStyle/>
          <a:p>
            <a:pPr algn="just"/>
            <a:r>
              <a:rPr lang="en-GB" sz="1200" dirty="0" smtClean="0">
                <a:solidFill>
                  <a:schemeClr val="tx1">
                    <a:lumMod val="50000"/>
                    <a:lumOff val="50000"/>
                  </a:schemeClr>
                </a:solidFill>
                <a:latin typeface="Lucida Bright" panose="02040603070505020404" pitchFamily="18" charset="0"/>
                <a:cs typeface="Lucida Bright" panose="02040603070505020404" pitchFamily="18" charset="0"/>
              </a:rPr>
              <a:t>What you can create is only limited by your imagination.  Our members have the expertise to guide even raw beginners through many different types of design and build.  For the more knowledgeable sharing your </a:t>
            </a:r>
            <a:r>
              <a:rPr lang="en-GB" sz="1200" dirty="0">
                <a:solidFill>
                  <a:schemeClr val="tx1">
                    <a:lumMod val="50000"/>
                    <a:lumOff val="50000"/>
                  </a:schemeClr>
                </a:solidFill>
                <a:latin typeface="Lucida Bright" panose="02040603070505020404" pitchFamily="18" charset="0"/>
                <a:cs typeface="Lucida Bright" panose="02040603070505020404" pitchFamily="18" charset="0"/>
              </a:rPr>
              <a:t>enthusiasm </a:t>
            </a:r>
            <a:r>
              <a:rPr lang="en-GB" sz="1200" dirty="0" smtClean="0">
                <a:solidFill>
                  <a:schemeClr val="tx1">
                    <a:lumMod val="50000"/>
                    <a:lumOff val="50000"/>
                  </a:schemeClr>
                </a:solidFill>
                <a:latin typeface="Lucida Bright" panose="02040603070505020404" pitchFamily="18" charset="0"/>
                <a:cs typeface="Lucida Bright" panose="02040603070505020404" pitchFamily="18" charset="0"/>
              </a:rPr>
              <a:t>with fellow experts is always inspiring.</a:t>
            </a:r>
            <a:endParaRPr lang="en-GB" sz="1200" dirty="0">
              <a:solidFill>
                <a:schemeClr val="tx1">
                  <a:lumMod val="50000"/>
                  <a:lumOff val="50000"/>
                </a:schemeClr>
              </a:solidFill>
              <a:latin typeface="Lucida Bright" panose="02040603070505020404" pitchFamily="18" charset="0"/>
              <a:cs typeface="Lucida Bright" panose="02040603070505020404" pitchFamily="18"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1538" t="8413" r="30110" b="4721"/>
          <a:stretch/>
        </p:blipFill>
        <p:spPr>
          <a:xfrm rot="5400000">
            <a:off x="3709388" y="97157"/>
            <a:ext cx="2448273" cy="2487223"/>
          </a:xfrm>
          <a:prstGeom prst="rect">
            <a:avLst/>
          </a:prstGeom>
        </p:spPr>
      </p:pic>
      <p:sp>
        <p:nvSpPr>
          <p:cNvPr id="36" name="Title 1"/>
          <p:cNvSpPr txBox="1">
            <a:spLocks/>
          </p:cNvSpPr>
          <p:nvPr/>
        </p:nvSpPr>
        <p:spPr>
          <a:xfrm>
            <a:off x="0" y="-171400"/>
            <a:ext cx="3296816" cy="144016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solidFill>
                  <a:srgbClr val="006699"/>
                </a:solidFill>
                <a:latin typeface="Arial Narrow" panose="020B0606020202030204" pitchFamily="34" charset="0"/>
              </a:rPr>
              <a:t>Basingstoke</a:t>
            </a:r>
            <a:r>
              <a:rPr lang="en-GB" sz="7200" dirty="0" smtClean="0">
                <a:latin typeface="Arial Narrow" panose="020B0606020202030204" pitchFamily="34" charset="0"/>
              </a:rPr>
              <a:t> </a:t>
            </a:r>
            <a:r>
              <a:rPr lang="en-GB" dirty="0" smtClean="0">
                <a:latin typeface="Arial Narrow" panose="020B0606020202030204" pitchFamily="34" charset="0"/>
              </a:rPr>
              <a:t/>
            </a:r>
            <a:br>
              <a:rPr lang="en-GB" dirty="0" smtClean="0">
                <a:latin typeface="Arial Narrow" panose="020B0606020202030204" pitchFamily="34" charset="0"/>
              </a:rPr>
            </a:br>
            <a:r>
              <a:rPr lang="en-GB" sz="4000" dirty="0" smtClean="0">
                <a:latin typeface="Arial Black" panose="020B0A04020102020204" pitchFamily="34" charset="0"/>
              </a:rPr>
              <a:t>Maker</a:t>
            </a:r>
            <a:r>
              <a:rPr lang="en-GB" sz="4000" dirty="0" smtClean="0">
                <a:latin typeface="Arial Narrow" panose="020B0606020202030204" pitchFamily="34" charset="0"/>
              </a:rPr>
              <a:t>Space</a:t>
            </a:r>
            <a:endParaRPr lang="en-GB" sz="4000" dirty="0">
              <a:latin typeface="Arial Narrow" panose="020B0606020202030204" pitchFamily="34" charset="0"/>
            </a:endParaRPr>
          </a:p>
        </p:txBody>
      </p:sp>
      <p:sp>
        <p:nvSpPr>
          <p:cNvPr id="37" name="TextBox 36"/>
          <p:cNvSpPr txBox="1"/>
          <p:nvPr/>
        </p:nvSpPr>
        <p:spPr>
          <a:xfrm>
            <a:off x="-15552" y="5838363"/>
            <a:ext cx="3312368" cy="830997"/>
          </a:xfrm>
          <a:prstGeom prst="rect">
            <a:avLst/>
          </a:prstGeom>
          <a:noFill/>
        </p:spPr>
        <p:txBody>
          <a:bodyPr wrap="square" rtlCol="0">
            <a:spAutoFit/>
          </a:bodyPr>
          <a:lstStyle/>
          <a:p>
            <a:pPr algn="ctr"/>
            <a:r>
              <a:rPr lang="en-GB" sz="2400" b="1" dirty="0" smtClean="0">
                <a:solidFill>
                  <a:srgbClr val="006699"/>
                </a:solidFill>
                <a:latin typeface="Lucida Sans" panose="020B0602040502020204" pitchFamily="34" charset="0"/>
                <a:cs typeface="Lucida Sans" panose="020B0602040502020204" pitchFamily="34" charset="0"/>
              </a:rPr>
              <a:t>Open to Members</a:t>
            </a:r>
          </a:p>
          <a:p>
            <a:pPr algn="ctr"/>
            <a:r>
              <a:rPr lang="en-GB" sz="2400" b="1" dirty="0" smtClean="0">
                <a:solidFill>
                  <a:srgbClr val="006699"/>
                </a:solidFill>
                <a:latin typeface="Lucida Sans" panose="020B0602040502020204" pitchFamily="34" charset="0"/>
                <a:cs typeface="Lucida Sans" panose="020B0602040502020204" pitchFamily="34" charset="0"/>
              </a:rPr>
              <a:t>24/7</a:t>
            </a:r>
            <a:endParaRPr lang="en-GB" sz="2400" b="1" dirty="0">
              <a:solidFill>
                <a:srgbClr val="006699"/>
              </a:solidFill>
              <a:latin typeface="Lucida Sans" panose="020B0602040502020204" pitchFamily="34" charset="0"/>
              <a:cs typeface="Lucida Sans" panose="020B0602040502020204" pitchFamily="34" charset="0"/>
            </a:endParaRPr>
          </a:p>
        </p:txBody>
      </p:sp>
      <p:grpSp>
        <p:nvGrpSpPr>
          <p:cNvPr id="11" name="Group 10"/>
          <p:cNvGrpSpPr/>
          <p:nvPr/>
        </p:nvGrpSpPr>
        <p:grpSpPr>
          <a:xfrm>
            <a:off x="-15552" y="-603448"/>
            <a:ext cx="9906000" cy="360040"/>
            <a:chOff x="848544" y="2348880"/>
            <a:chExt cx="864096" cy="360040"/>
          </a:xfrm>
          <a:noFill/>
        </p:grpSpPr>
        <p:sp>
          <p:nvSpPr>
            <p:cNvPr id="8" name="Rectangle 7"/>
            <p:cNvSpPr/>
            <p:nvPr/>
          </p:nvSpPr>
          <p:spPr>
            <a:xfrm>
              <a:off x="848544"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136576"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424608"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p:cNvSpPr txBox="1"/>
          <p:nvPr/>
        </p:nvSpPr>
        <p:spPr>
          <a:xfrm>
            <a:off x="4664968" y="5736158"/>
            <a:ext cx="1850186" cy="1077218"/>
          </a:xfrm>
          <a:prstGeom prst="rect">
            <a:avLst/>
          </a:prstGeom>
          <a:noFill/>
        </p:spPr>
        <p:txBody>
          <a:bodyPr wrap="none" rtlCol="0">
            <a:spAutoFit/>
          </a:bodyPr>
          <a:lstStyle/>
          <a:p>
            <a:pPr algn="ctr"/>
            <a:r>
              <a:rPr lang="en-GB" sz="1600" b="1" dirty="0">
                <a:latin typeface="Lucida Sans" panose="020B0602040502020204" pitchFamily="34" charset="0"/>
                <a:cs typeface="Lucida Sans" panose="020B0602040502020204" pitchFamily="34" charset="0"/>
              </a:rPr>
              <a:t>Maritime </a:t>
            </a:r>
            <a:r>
              <a:rPr lang="en-GB" sz="1600" b="1" dirty="0" smtClean="0">
                <a:latin typeface="Lucida Sans" panose="020B0602040502020204" pitchFamily="34" charset="0"/>
                <a:cs typeface="Lucida Sans" panose="020B0602040502020204" pitchFamily="34" charset="0"/>
              </a:rPr>
              <a:t>House</a:t>
            </a:r>
          </a:p>
          <a:p>
            <a:pPr algn="ctr"/>
            <a:r>
              <a:rPr lang="en-GB" sz="1600" b="1" dirty="0" smtClean="0">
                <a:latin typeface="Lucida Sans" panose="020B0602040502020204" pitchFamily="34" charset="0"/>
                <a:cs typeface="Lucida Sans" panose="020B0602040502020204" pitchFamily="34" charset="0"/>
              </a:rPr>
              <a:t>65 </a:t>
            </a:r>
            <a:r>
              <a:rPr lang="en-GB" sz="1600" b="1" dirty="0">
                <a:latin typeface="Lucida Sans" panose="020B0602040502020204" pitchFamily="34" charset="0"/>
                <a:cs typeface="Lucida Sans" panose="020B0602040502020204" pitchFamily="34" charset="0"/>
              </a:rPr>
              <a:t>New </a:t>
            </a:r>
            <a:r>
              <a:rPr lang="en-GB" sz="1600" b="1" dirty="0" smtClean="0">
                <a:latin typeface="Lucida Sans" panose="020B0602040502020204" pitchFamily="34" charset="0"/>
                <a:cs typeface="Lucida Sans" panose="020B0602040502020204" pitchFamily="34" charset="0"/>
              </a:rPr>
              <a:t>Road</a:t>
            </a:r>
          </a:p>
          <a:p>
            <a:pPr algn="ctr"/>
            <a:r>
              <a:rPr lang="en-GB" sz="1600" b="1" dirty="0" smtClean="0">
                <a:latin typeface="Lucida Sans" panose="020B0602040502020204" pitchFamily="34" charset="0"/>
                <a:cs typeface="Lucida Sans" panose="020B0602040502020204" pitchFamily="34" charset="0"/>
              </a:rPr>
              <a:t>Basingstoke</a:t>
            </a:r>
          </a:p>
          <a:p>
            <a:pPr algn="ctr"/>
            <a:r>
              <a:rPr lang="en-GB" sz="1600" b="1" dirty="0" smtClean="0">
                <a:latin typeface="Lucida Sans" panose="020B0602040502020204" pitchFamily="34" charset="0"/>
                <a:cs typeface="Lucida Sans" panose="020B0602040502020204" pitchFamily="34" charset="0"/>
              </a:rPr>
              <a:t>RG21 </a:t>
            </a:r>
            <a:r>
              <a:rPr lang="en-GB" sz="1600" b="1" dirty="0">
                <a:latin typeface="Lucida Sans" panose="020B0602040502020204" pitchFamily="34" charset="0"/>
                <a:cs typeface="Lucida Sans" panose="020B0602040502020204" pitchFamily="34" charset="0"/>
              </a:rPr>
              <a:t>7PW</a:t>
            </a:r>
          </a:p>
        </p:txBody>
      </p:sp>
      <p:sp>
        <p:nvSpPr>
          <p:cNvPr id="25" name="TextBox 24"/>
          <p:cNvSpPr txBox="1"/>
          <p:nvPr/>
        </p:nvSpPr>
        <p:spPr>
          <a:xfrm>
            <a:off x="3296816" y="5661248"/>
            <a:ext cx="1368152" cy="1200329"/>
          </a:xfrm>
          <a:prstGeom prst="rect">
            <a:avLst/>
          </a:prstGeom>
          <a:noFill/>
        </p:spPr>
        <p:txBody>
          <a:bodyPr wrap="square" rtlCol="0">
            <a:spAutoFit/>
          </a:bodyPr>
          <a:lstStyle/>
          <a:p>
            <a:pPr algn="ctr"/>
            <a:r>
              <a:rPr lang="en-GB" b="1" dirty="0" smtClean="0">
                <a:solidFill>
                  <a:srgbClr val="006699"/>
                </a:solidFill>
                <a:latin typeface="Lucida Sans" panose="020B0602040502020204" pitchFamily="34" charset="0"/>
                <a:cs typeface="Lucida Sans" panose="020B0602040502020204" pitchFamily="34" charset="0"/>
              </a:rPr>
              <a:t>Opposite Jacob’s </a:t>
            </a:r>
            <a:br>
              <a:rPr lang="en-GB" b="1" dirty="0" smtClean="0">
                <a:solidFill>
                  <a:srgbClr val="006699"/>
                </a:solidFill>
                <a:latin typeface="Lucida Sans" panose="020B0602040502020204" pitchFamily="34" charset="0"/>
                <a:cs typeface="Lucida Sans" panose="020B0602040502020204" pitchFamily="34" charset="0"/>
              </a:rPr>
            </a:br>
            <a:r>
              <a:rPr lang="en-GB" b="1" dirty="0" smtClean="0">
                <a:solidFill>
                  <a:srgbClr val="006699"/>
                </a:solidFill>
                <a:latin typeface="Lucida Sans" panose="020B0602040502020204" pitchFamily="34" charset="0"/>
                <a:cs typeface="Lucida Sans" panose="020B0602040502020204" pitchFamily="34" charset="0"/>
              </a:rPr>
              <a:t>Yard Car Park</a:t>
            </a:r>
          </a:p>
        </p:txBody>
      </p:sp>
      <p:grpSp>
        <p:nvGrpSpPr>
          <p:cNvPr id="26" name="Group 25"/>
          <p:cNvGrpSpPr>
            <a:grpSpLocks noChangeAspect="1"/>
          </p:cNvGrpSpPr>
          <p:nvPr/>
        </p:nvGrpSpPr>
        <p:grpSpPr>
          <a:xfrm>
            <a:off x="7473280" y="1227232"/>
            <a:ext cx="1671736" cy="1645306"/>
            <a:chOff x="353291" y="904009"/>
            <a:chExt cx="3335482" cy="3293918"/>
          </a:xfrm>
        </p:grpSpPr>
        <p:sp>
          <p:nvSpPr>
            <p:cNvPr id="27" name="Oval 26"/>
            <p:cNvSpPr/>
            <p:nvPr/>
          </p:nvSpPr>
          <p:spPr>
            <a:xfrm>
              <a:off x="428625" y="1000124"/>
              <a:ext cx="3109914" cy="3102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p:cNvPicPr>
              <a:picLocks noChangeAspect="1"/>
            </p:cNvPicPr>
            <p:nvPr/>
          </p:nvPicPr>
          <p:blipFill rotWithShape="1">
            <a:blip r:embed="rId3">
              <a:clrChange>
                <a:clrFrom>
                  <a:srgbClr val="000000"/>
                </a:clrFrom>
                <a:clrTo>
                  <a:srgbClr val="000000">
                    <a:alpha val="0"/>
                  </a:srgbClr>
                </a:clrTo>
              </a:clrChange>
            </a:blip>
            <a:srcRect l="1328" t="3930" r="71314" b="3157"/>
            <a:stretch/>
          </p:blipFill>
          <p:spPr>
            <a:xfrm>
              <a:off x="353291" y="904009"/>
              <a:ext cx="3335482" cy="3293918"/>
            </a:xfrm>
            <a:prstGeom prst="rect">
              <a:avLst/>
            </a:prstGeom>
          </p:spPr>
        </p:pic>
      </p:grpSp>
      <p:sp>
        <p:nvSpPr>
          <p:cNvPr id="29" name="Title 1"/>
          <p:cNvSpPr txBox="1">
            <a:spLocks/>
          </p:cNvSpPr>
          <p:nvPr/>
        </p:nvSpPr>
        <p:spPr>
          <a:xfrm>
            <a:off x="6609184" y="-171400"/>
            <a:ext cx="3296816" cy="144016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smtClean="0">
                <a:solidFill>
                  <a:srgbClr val="006699"/>
                </a:solidFill>
                <a:latin typeface="Arial Narrow" panose="020B0606020202030204" pitchFamily="34" charset="0"/>
              </a:rPr>
              <a:t>Basingstoke</a:t>
            </a:r>
            <a:r>
              <a:rPr lang="en-GB" sz="7200" dirty="0" smtClean="0">
                <a:latin typeface="Arial Narrow" panose="020B0606020202030204" pitchFamily="34" charset="0"/>
              </a:rPr>
              <a:t> </a:t>
            </a:r>
            <a:r>
              <a:rPr lang="en-GB" dirty="0" smtClean="0">
                <a:latin typeface="Arial Narrow" panose="020B0606020202030204" pitchFamily="34" charset="0"/>
              </a:rPr>
              <a:t/>
            </a:r>
            <a:br>
              <a:rPr lang="en-GB" dirty="0" smtClean="0">
                <a:latin typeface="Arial Narrow" panose="020B0606020202030204" pitchFamily="34" charset="0"/>
              </a:rPr>
            </a:br>
            <a:r>
              <a:rPr lang="en-GB" sz="4000" dirty="0" smtClean="0">
                <a:latin typeface="Arial Black" panose="020B0A04020102020204" pitchFamily="34" charset="0"/>
              </a:rPr>
              <a:t>Maker</a:t>
            </a:r>
            <a:r>
              <a:rPr lang="en-GB" sz="4000" dirty="0" smtClean="0">
                <a:latin typeface="Arial Narrow" panose="020B0606020202030204" pitchFamily="34" charset="0"/>
              </a:rPr>
              <a:t>Space</a:t>
            </a:r>
            <a:endParaRPr lang="en-GB" sz="4000" dirty="0">
              <a:latin typeface="Arial Narrow" panose="020B0606020202030204" pitchFamily="34" charset="0"/>
            </a:endParaRPr>
          </a:p>
        </p:txBody>
      </p:sp>
      <p:sp>
        <p:nvSpPr>
          <p:cNvPr id="30" name="TextBox 29"/>
          <p:cNvSpPr txBox="1"/>
          <p:nvPr/>
        </p:nvSpPr>
        <p:spPr>
          <a:xfrm>
            <a:off x="6609184" y="3042826"/>
            <a:ext cx="3296816" cy="1754326"/>
          </a:xfrm>
          <a:prstGeom prst="rect">
            <a:avLst/>
          </a:prstGeom>
          <a:noFill/>
        </p:spPr>
        <p:txBody>
          <a:bodyPr wrap="square" rtlCol="0">
            <a:spAutoFit/>
          </a:bodyPr>
          <a:lstStyle/>
          <a:p>
            <a:pPr algn="ctr"/>
            <a:r>
              <a:rPr lang="en-GB" sz="2800" b="1" dirty="0" smtClean="0">
                <a:latin typeface="Lucida Sans" panose="020B0602040502020204" pitchFamily="34" charset="0"/>
                <a:cs typeface="Lucida Sans" panose="020B0602040502020204" pitchFamily="34" charset="0"/>
              </a:rPr>
              <a:t>Open </a:t>
            </a:r>
            <a:br>
              <a:rPr lang="en-GB" sz="2800" b="1" dirty="0" smtClean="0">
                <a:latin typeface="Lucida Sans" panose="020B0602040502020204" pitchFamily="34" charset="0"/>
                <a:cs typeface="Lucida Sans" panose="020B0602040502020204" pitchFamily="34" charset="0"/>
              </a:rPr>
            </a:br>
            <a:r>
              <a:rPr lang="en-GB" sz="2800" b="1" dirty="0" smtClean="0">
                <a:latin typeface="Lucida Sans" panose="020B0602040502020204" pitchFamily="34" charset="0"/>
                <a:cs typeface="Lucida Sans" panose="020B0602040502020204" pitchFamily="34" charset="0"/>
              </a:rPr>
              <a:t>Evenings</a:t>
            </a:r>
            <a:r>
              <a:rPr lang="en-GB" sz="2400" dirty="0" smtClean="0">
                <a:latin typeface="Lucida Sans" panose="020B0602040502020204" pitchFamily="34" charset="0"/>
                <a:cs typeface="Lucida Sans" panose="020B0602040502020204" pitchFamily="34" charset="0"/>
              </a:rPr>
              <a:t/>
            </a:r>
            <a:br>
              <a:rPr lang="en-GB" sz="2400" dirty="0" smtClean="0">
                <a:latin typeface="Lucida Sans" panose="020B0602040502020204" pitchFamily="34" charset="0"/>
                <a:cs typeface="Lucida Sans" panose="020B0602040502020204" pitchFamily="34" charset="0"/>
              </a:rPr>
            </a:br>
            <a:r>
              <a:rPr lang="en-GB" sz="1600" dirty="0" smtClean="0">
                <a:latin typeface="Lucida Sans" panose="020B0602040502020204" pitchFamily="34" charset="0"/>
                <a:cs typeface="Lucida Sans" panose="020B0602040502020204" pitchFamily="34" charset="0"/>
              </a:rPr>
              <a:t>7pm – 9pm</a:t>
            </a:r>
          </a:p>
          <a:p>
            <a:pPr algn="ctr"/>
            <a:r>
              <a:rPr lang="en-GB" sz="1600" dirty="0" smtClean="0">
                <a:latin typeface="Lucida Sans" panose="020B0602040502020204" pitchFamily="34" charset="0"/>
                <a:cs typeface="Lucida Sans" panose="020B0602040502020204" pitchFamily="34" charset="0"/>
              </a:rPr>
              <a:t>Every Tuesday</a:t>
            </a:r>
          </a:p>
          <a:p>
            <a:pPr algn="ctr"/>
            <a:r>
              <a:rPr lang="en-GB" dirty="0">
                <a:latin typeface="Lucida Sans" panose="020B0602040502020204" pitchFamily="34" charset="0"/>
                <a:cs typeface="Lucida Sans" panose="020B0602040502020204" pitchFamily="34" charset="0"/>
              </a:rPr>
              <a:t>at </a:t>
            </a:r>
            <a:r>
              <a:rPr lang="en-GB" sz="2000" b="1" dirty="0">
                <a:latin typeface="Lucida Sans" panose="020B0602040502020204" pitchFamily="34" charset="0"/>
                <a:cs typeface="Lucida Sans" panose="020B0602040502020204" pitchFamily="34" charset="0"/>
              </a:rPr>
              <a:t>Maritime </a:t>
            </a:r>
            <a:r>
              <a:rPr lang="en-GB" sz="2000" b="1" dirty="0" smtClean="0">
                <a:latin typeface="Lucida Sans" panose="020B0602040502020204" pitchFamily="34" charset="0"/>
                <a:cs typeface="Lucida Sans" panose="020B0602040502020204" pitchFamily="34" charset="0"/>
              </a:rPr>
              <a:t>House</a:t>
            </a:r>
            <a:endParaRPr lang="en-GB" dirty="0" smtClean="0">
              <a:latin typeface="Lucida Sans" panose="020B0602040502020204" pitchFamily="34" charset="0"/>
              <a:cs typeface="Lucida Sans" panose="020B0602040502020204" pitchFamily="34" charset="0"/>
            </a:endParaRPr>
          </a:p>
        </p:txBody>
      </p:sp>
      <p:sp>
        <p:nvSpPr>
          <p:cNvPr id="31" name="TextBox 30"/>
          <p:cNvSpPr txBox="1"/>
          <p:nvPr/>
        </p:nvSpPr>
        <p:spPr>
          <a:xfrm>
            <a:off x="6609184" y="5838363"/>
            <a:ext cx="3312368" cy="830997"/>
          </a:xfrm>
          <a:prstGeom prst="rect">
            <a:avLst/>
          </a:prstGeom>
          <a:noFill/>
        </p:spPr>
        <p:txBody>
          <a:bodyPr wrap="square" rtlCol="0">
            <a:spAutoFit/>
          </a:bodyPr>
          <a:lstStyle/>
          <a:p>
            <a:pPr algn="ctr"/>
            <a:r>
              <a:rPr lang="en-GB" sz="2400" b="1" dirty="0" smtClean="0">
                <a:solidFill>
                  <a:srgbClr val="006699"/>
                </a:solidFill>
                <a:latin typeface="Lucida Sans" panose="020B0602040502020204" pitchFamily="34" charset="0"/>
                <a:cs typeface="Lucida Sans" panose="020B0602040502020204" pitchFamily="34" charset="0"/>
              </a:rPr>
              <a:t>Everybody</a:t>
            </a:r>
            <a:br>
              <a:rPr lang="en-GB" sz="2400" b="1" dirty="0" smtClean="0">
                <a:solidFill>
                  <a:srgbClr val="006699"/>
                </a:solidFill>
                <a:latin typeface="Lucida Sans" panose="020B0602040502020204" pitchFamily="34" charset="0"/>
                <a:cs typeface="Lucida Sans" panose="020B0602040502020204" pitchFamily="34" charset="0"/>
              </a:rPr>
            </a:br>
            <a:r>
              <a:rPr lang="en-GB" sz="2400" b="1" dirty="0" smtClean="0">
                <a:solidFill>
                  <a:srgbClr val="006699"/>
                </a:solidFill>
                <a:latin typeface="Lucida Sans" panose="020B0602040502020204" pitchFamily="34" charset="0"/>
                <a:cs typeface="Lucida Sans" panose="020B0602040502020204" pitchFamily="34" charset="0"/>
              </a:rPr>
              <a:t>Welcome</a:t>
            </a:r>
            <a:endParaRPr lang="en-GB" sz="2400" b="1" dirty="0">
              <a:solidFill>
                <a:srgbClr val="006699"/>
              </a:solidFill>
              <a:latin typeface="Lucida Sans" panose="020B0602040502020204" pitchFamily="34" charset="0"/>
              <a:cs typeface="Lucida Sans" panose="020B0602040502020204" pitchFamily="34" charset="0"/>
            </a:endParaRPr>
          </a:p>
        </p:txBody>
      </p:sp>
      <p:sp>
        <p:nvSpPr>
          <p:cNvPr id="32" name="TextBox 31"/>
          <p:cNvSpPr txBox="1"/>
          <p:nvPr/>
        </p:nvSpPr>
        <p:spPr>
          <a:xfrm>
            <a:off x="6681192" y="4941168"/>
            <a:ext cx="3224808" cy="830997"/>
          </a:xfrm>
          <a:prstGeom prst="rect">
            <a:avLst/>
          </a:prstGeom>
          <a:noFill/>
        </p:spPr>
        <p:txBody>
          <a:bodyPr wrap="square" rtlCol="0">
            <a:spAutoFit/>
          </a:bodyPr>
          <a:lstStyle/>
          <a:p>
            <a:pPr algn="just"/>
            <a:r>
              <a:rPr lang="en-GB" sz="1200" dirty="0" smtClean="0">
                <a:solidFill>
                  <a:schemeClr val="tx1">
                    <a:lumMod val="50000"/>
                    <a:lumOff val="50000"/>
                  </a:schemeClr>
                </a:solidFill>
                <a:latin typeface="Lucida Bright" panose="02040603070505020404" pitchFamily="18" charset="0"/>
                <a:cs typeface="Lucida Bright" panose="02040603070505020404" pitchFamily="18" charset="0"/>
              </a:rPr>
              <a:t>Come along to see what the MakerSpace has to offer.  Discuss your projects with experts and find out how our tools and experience can help.</a:t>
            </a:r>
            <a:endParaRPr lang="en-GB" sz="1200" dirty="0">
              <a:solidFill>
                <a:schemeClr val="tx1">
                  <a:lumMod val="50000"/>
                  <a:lumOff val="50000"/>
                </a:schemeClr>
              </a:solidFill>
              <a:latin typeface="Lucida Bright" panose="02040603070505020404" pitchFamily="18" charset="0"/>
              <a:cs typeface="Lucida Bright" panose="02040603070505020404" pitchFamily="18" charset="0"/>
            </a:endParaRPr>
          </a:p>
        </p:txBody>
      </p:sp>
      <p:sp>
        <p:nvSpPr>
          <p:cNvPr id="33" name="TextBox 32"/>
          <p:cNvSpPr txBox="1"/>
          <p:nvPr/>
        </p:nvSpPr>
        <p:spPr>
          <a:xfrm>
            <a:off x="3296816" y="5138028"/>
            <a:ext cx="3312368" cy="523220"/>
          </a:xfrm>
          <a:prstGeom prst="rect">
            <a:avLst/>
          </a:prstGeom>
          <a:noFill/>
        </p:spPr>
        <p:txBody>
          <a:bodyPr wrap="square" rtlCol="0">
            <a:spAutoFit/>
          </a:bodyPr>
          <a:lstStyle/>
          <a:p>
            <a:pPr algn="ctr"/>
            <a:r>
              <a:rPr lang="en-GB" sz="1400" b="1" dirty="0" smtClean="0">
                <a:solidFill>
                  <a:schemeClr val="bg1">
                    <a:lumMod val="50000"/>
                  </a:schemeClr>
                </a:solidFill>
                <a:latin typeface="Lucida Sans" panose="020B0602040502020204" pitchFamily="34" charset="0"/>
                <a:cs typeface="Lucida Sans" panose="020B0602040502020204" pitchFamily="34" charset="0"/>
              </a:rPr>
              <a:t>Search for “Basingstoke Makerspace” on Google Maps</a:t>
            </a:r>
            <a:endParaRPr lang="en-GB" sz="1400" dirty="0">
              <a:solidFill>
                <a:schemeClr val="bg1">
                  <a:lumMod val="50000"/>
                </a:schemeClr>
              </a:solidFill>
              <a:latin typeface="Lucida Sans" panose="020B0602040502020204" pitchFamily="34" charset="0"/>
              <a:cs typeface="Lucida Sans" panose="020B0602040502020204" pitchFamily="34" charset="0"/>
            </a:endParaRPr>
          </a:p>
        </p:txBody>
      </p:sp>
      <p:sp>
        <p:nvSpPr>
          <p:cNvPr id="35" name="TextBox 34"/>
          <p:cNvSpPr txBox="1"/>
          <p:nvPr/>
        </p:nvSpPr>
        <p:spPr>
          <a:xfrm>
            <a:off x="3368824" y="2708920"/>
            <a:ext cx="3168352" cy="2400657"/>
          </a:xfrm>
          <a:prstGeom prst="rect">
            <a:avLst/>
          </a:prstGeom>
          <a:noFill/>
        </p:spPr>
        <p:txBody>
          <a:bodyPr wrap="square" rtlCol="0">
            <a:spAutoFit/>
          </a:bodyPr>
          <a:lstStyle/>
          <a:p>
            <a:pPr algn="just"/>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The MakerSpace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is </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a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not-for-profit community in Basingstoke who enjoy learning, making and collaborating together to build and create things in a friendly environment – whether that is a prototype of a product you’d like to design, a </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game, a sewing project,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website design, or practising your artistic or crafting techniques</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a:t>
            </a:r>
          </a:p>
          <a:p>
            <a:pPr algn="just"/>
            <a:endParaRPr lang="en-GB" sz="1000" dirty="0">
              <a:solidFill>
                <a:schemeClr val="tx1">
                  <a:lumMod val="50000"/>
                  <a:lumOff val="50000"/>
                </a:schemeClr>
              </a:solidFill>
              <a:latin typeface="Lucida Bright" panose="02040603070505020404" pitchFamily="18" charset="0"/>
              <a:cs typeface="Lucida Bright" panose="02040603070505020404" pitchFamily="18" charset="0"/>
            </a:endParaRPr>
          </a:p>
          <a:p>
            <a:pPr algn="just"/>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Our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members can </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help whether you are interested in learning to use the range of tools on offer, exploiting Raspberry Pi, Arduino or </a:t>
            </a:r>
            <a:r>
              <a:rPr lang="en-GB" sz="1000" dirty="0" err="1" smtClean="0">
                <a:solidFill>
                  <a:schemeClr val="tx1">
                    <a:lumMod val="50000"/>
                    <a:lumOff val="50000"/>
                  </a:schemeClr>
                </a:solidFill>
                <a:latin typeface="Lucida Bright" panose="02040603070505020404" pitchFamily="18" charset="0"/>
                <a:cs typeface="Lucida Bright" panose="02040603070505020404" pitchFamily="18" charset="0"/>
              </a:rPr>
              <a:t>micro:bit</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 creating eye catching signs,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building electronics, </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understanding the latest advances in technology or recreating your favourite characters in Cosplay.</a:t>
            </a:r>
          </a:p>
        </p:txBody>
      </p:sp>
      <p:cxnSp>
        <p:nvCxnSpPr>
          <p:cNvPr id="13" name="Straight Connector 12"/>
          <p:cNvCxnSpPr/>
          <p:nvPr/>
        </p:nvCxnSpPr>
        <p:spPr>
          <a:xfrm>
            <a:off x="6609184" y="0"/>
            <a:ext cx="0" cy="695739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3404" t="1" r="20894" b="-583"/>
          <a:stretch/>
        </p:blipFill>
        <p:spPr>
          <a:xfrm>
            <a:off x="56456" y="1406252"/>
            <a:ext cx="3168352" cy="2742827"/>
          </a:xfrm>
          <a:prstGeom prst="rect">
            <a:avLst/>
          </a:prstGeom>
        </p:spPr>
      </p:pic>
    </p:spTree>
    <p:extLst>
      <p:ext uri="{BB962C8B-B14F-4D97-AF65-F5344CB8AC3E}">
        <p14:creationId xmlns:p14="http://schemas.microsoft.com/office/powerpoint/2010/main" val="270439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985804136"/>
              </p:ext>
            </p:extLst>
          </p:nvPr>
        </p:nvGraphicFramePr>
        <p:xfrm>
          <a:off x="3455035" y="171768"/>
          <a:ext cx="6267450" cy="2914650"/>
        </p:xfrm>
        <a:graphic>
          <a:graphicData uri="http://schemas.openxmlformats.org/presentationml/2006/ole">
            <mc:AlternateContent xmlns:mc="http://schemas.openxmlformats.org/markup-compatibility/2006">
              <mc:Choice xmlns:v="urn:schemas-microsoft-com:vml" Requires="v">
                <p:oleObj spid="_x0000_s1041" name="PHOTO-PAINT" r:id="rId4" imgW="6267240" imgH="2914560" progId="CorelPHOTOPAINT.Image.17">
                  <p:embed/>
                </p:oleObj>
              </mc:Choice>
              <mc:Fallback>
                <p:oleObj name="PHOTO-PAINT" r:id="rId4" imgW="6267240" imgH="2914560" progId="CorelPHOTOPAINT.Image.17">
                  <p:embed/>
                  <p:pic>
                    <p:nvPicPr>
                      <p:cNvPr id="0" name=""/>
                      <p:cNvPicPr/>
                      <p:nvPr/>
                    </p:nvPicPr>
                    <p:blipFill>
                      <a:blip r:embed="rId5"/>
                      <a:stretch>
                        <a:fillRect/>
                      </a:stretch>
                    </p:blipFill>
                    <p:spPr>
                      <a:xfrm>
                        <a:off x="3455035" y="171768"/>
                        <a:ext cx="6267450" cy="2914650"/>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421035" y="3429000"/>
          <a:ext cx="2371725" cy="2114550"/>
        </p:xfrm>
        <a:graphic>
          <a:graphicData uri="http://schemas.openxmlformats.org/presentationml/2006/ole">
            <mc:AlternateContent xmlns:mc="http://schemas.openxmlformats.org/markup-compatibility/2006">
              <mc:Choice xmlns:v="urn:schemas-microsoft-com:vml" Requires="v">
                <p:oleObj spid="_x0000_s1042" name="PHOTO-PAINT" r:id="rId6" imgW="2371680" imgH="2114280" progId="CorelPHOTOPAINT.Image.17">
                  <p:embed/>
                </p:oleObj>
              </mc:Choice>
              <mc:Fallback>
                <p:oleObj name="PHOTO-PAINT" r:id="rId6" imgW="2371680" imgH="2114280" progId="CorelPHOTOPAINT.Image.17">
                  <p:embed/>
                  <p:pic>
                    <p:nvPicPr>
                      <p:cNvPr id="0" name=""/>
                      <p:cNvPicPr/>
                      <p:nvPr/>
                    </p:nvPicPr>
                    <p:blipFill>
                      <a:blip r:embed="rId7"/>
                      <a:stretch>
                        <a:fillRect/>
                      </a:stretch>
                    </p:blipFill>
                    <p:spPr>
                      <a:xfrm>
                        <a:off x="421035" y="3429000"/>
                        <a:ext cx="2371725" cy="2114550"/>
                      </a:xfrm>
                      <a:prstGeom prst="rect">
                        <a:avLst/>
                      </a:prstGeom>
                    </p:spPr>
                  </p:pic>
                </p:oleObj>
              </mc:Fallback>
            </mc:AlternateContent>
          </a:graphicData>
        </a:graphic>
      </p:graphicFrame>
      <p:grpSp>
        <p:nvGrpSpPr>
          <p:cNvPr id="4" name="Group 3"/>
          <p:cNvGrpSpPr>
            <a:grpSpLocks noChangeAspect="1"/>
          </p:cNvGrpSpPr>
          <p:nvPr/>
        </p:nvGrpSpPr>
        <p:grpSpPr>
          <a:xfrm>
            <a:off x="128464" y="116632"/>
            <a:ext cx="936104" cy="921304"/>
            <a:chOff x="353291" y="904009"/>
            <a:chExt cx="3335482" cy="3293918"/>
          </a:xfrm>
        </p:grpSpPr>
        <p:sp>
          <p:nvSpPr>
            <p:cNvPr id="5" name="Oval 4"/>
            <p:cNvSpPr/>
            <p:nvPr/>
          </p:nvSpPr>
          <p:spPr>
            <a:xfrm>
              <a:off x="428625" y="1000124"/>
              <a:ext cx="3109914" cy="310276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rotWithShape="1">
            <a:blip r:embed="rId8">
              <a:clrChange>
                <a:clrFrom>
                  <a:srgbClr val="000000"/>
                </a:clrFrom>
                <a:clrTo>
                  <a:srgbClr val="000000">
                    <a:alpha val="0"/>
                  </a:srgbClr>
                </a:clrTo>
              </a:clrChange>
            </a:blip>
            <a:srcRect l="1328" t="3930" r="71314" b="3157"/>
            <a:stretch/>
          </p:blipFill>
          <p:spPr>
            <a:xfrm>
              <a:off x="353291" y="904009"/>
              <a:ext cx="3335482" cy="3293918"/>
            </a:xfrm>
            <a:prstGeom prst="rect">
              <a:avLst/>
            </a:prstGeom>
          </p:spPr>
        </p:pic>
      </p:grpSp>
      <p:grpSp>
        <p:nvGrpSpPr>
          <p:cNvPr id="11" name="Group 10"/>
          <p:cNvGrpSpPr/>
          <p:nvPr/>
        </p:nvGrpSpPr>
        <p:grpSpPr>
          <a:xfrm>
            <a:off x="0" y="-459432"/>
            <a:ext cx="9906000" cy="360040"/>
            <a:chOff x="848544" y="2348880"/>
            <a:chExt cx="864096" cy="360040"/>
          </a:xfrm>
          <a:noFill/>
        </p:grpSpPr>
        <p:sp>
          <p:nvSpPr>
            <p:cNvPr id="8" name="Rectangle 7"/>
            <p:cNvSpPr/>
            <p:nvPr/>
          </p:nvSpPr>
          <p:spPr>
            <a:xfrm>
              <a:off x="848544"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136576"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424608" y="2348880"/>
              <a:ext cx="288032" cy="36004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itle 1"/>
          <p:cNvSpPr txBox="1">
            <a:spLocks/>
          </p:cNvSpPr>
          <p:nvPr/>
        </p:nvSpPr>
        <p:spPr>
          <a:xfrm>
            <a:off x="920552" y="-243408"/>
            <a:ext cx="2360712" cy="1440160"/>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smtClean="0">
                <a:solidFill>
                  <a:srgbClr val="006699"/>
                </a:solidFill>
                <a:latin typeface="Arial Narrow" panose="020B0606020202030204" pitchFamily="34" charset="0"/>
              </a:rPr>
              <a:t>Basingstoke</a:t>
            </a:r>
            <a:r>
              <a:rPr lang="en-GB" sz="7200" dirty="0" smtClean="0">
                <a:latin typeface="Arial Narrow" panose="020B0606020202030204" pitchFamily="34" charset="0"/>
              </a:rPr>
              <a:t> </a:t>
            </a:r>
            <a:r>
              <a:rPr lang="en-GB" dirty="0" smtClean="0">
                <a:latin typeface="Arial Narrow" panose="020B0606020202030204" pitchFamily="34" charset="0"/>
              </a:rPr>
              <a:t/>
            </a:r>
            <a:br>
              <a:rPr lang="en-GB" dirty="0" smtClean="0">
                <a:latin typeface="Arial Narrow" panose="020B0606020202030204" pitchFamily="34" charset="0"/>
              </a:rPr>
            </a:br>
            <a:r>
              <a:rPr lang="en-GB" sz="2800" dirty="0" smtClean="0">
                <a:latin typeface="Arial Black" panose="020B0A04020102020204" pitchFamily="34" charset="0"/>
              </a:rPr>
              <a:t>Maker</a:t>
            </a:r>
            <a:r>
              <a:rPr lang="en-GB" sz="2800" dirty="0" smtClean="0">
                <a:latin typeface="Arial Narrow" panose="020B0606020202030204" pitchFamily="34" charset="0"/>
              </a:rPr>
              <a:t>Space</a:t>
            </a:r>
            <a:endParaRPr lang="en-GB" sz="2800" dirty="0">
              <a:latin typeface="Arial Narrow" panose="020B0606020202030204" pitchFamily="34" charset="0"/>
            </a:endParaRPr>
          </a:p>
        </p:txBody>
      </p:sp>
      <p:sp>
        <p:nvSpPr>
          <p:cNvPr id="22" name="TextBox 21"/>
          <p:cNvSpPr txBox="1"/>
          <p:nvPr/>
        </p:nvSpPr>
        <p:spPr>
          <a:xfrm>
            <a:off x="72008" y="1268760"/>
            <a:ext cx="3168352" cy="2051844"/>
          </a:xfrm>
          <a:prstGeom prst="rect">
            <a:avLst/>
          </a:prstGeom>
          <a:noFill/>
        </p:spPr>
        <p:txBody>
          <a:bodyPr wrap="square" rtlCol="0">
            <a:spAutoFit/>
          </a:bodyPr>
          <a:lstStyle/>
          <a:p>
            <a:pPr algn="just">
              <a:spcAft>
                <a:spcPts val="800"/>
              </a:spcAft>
            </a:pPr>
            <a:r>
              <a:rPr lang="en-GB" sz="1200" b="1" dirty="0">
                <a:solidFill>
                  <a:schemeClr val="tx1">
                    <a:lumMod val="65000"/>
                    <a:lumOff val="35000"/>
                  </a:schemeClr>
                </a:solidFill>
                <a:latin typeface="Lucida Sans" panose="020B0602040502020204" pitchFamily="34" charset="0"/>
                <a:cs typeface="Lucida Sans" panose="020B0602040502020204" pitchFamily="34" charset="0"/>
              </a:rPr>
              <a:t>Open Sessions</a:t>
            </a:r>
          </a:p>
          <a:p>
            <a:pPr algn="just"/>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Every Tuesday evening, from 7pm to 9pm, there is an informal open session for members and potential members to get together. </a:t>
            </a:r>
          </a:p>
          <a:p>
            <a:pPr algn="just"/>
            <a:endParaRPr lang="en-GB" sz="1000" dirty="0" smtClean="0">
              <a:solidFill>
                <a:schemeClr val="tx1">
                  <a:lumMod val="50000"/>
                  <a:lumOff val="50000"/>
                </a:schemeClr>
              </a:solidFill>
              <a:latin typeface="Lucida Bright" panose="02040603070505020404" pitchFamily="18" charset="0"/>
              <a:cs typeface="Lucida Bright" panose="02040603070505020404" pitchFamily="18" charset="0"/>
            </a:endParaRPr>
          </a:p>
          <a:p>
            <a:pPr algn="just">
              <a:spcAft>
                <a:spcPts val="800"/>
              </a:spcAft>
            </a:pPr>
            <a:r>
              <a:rPr lang="en-GB" sz="1200" b="1" dirty="0">
                <a:solidFill>
                  <a:schemeClr val="tx1">
                    <a:lumMod val="65000"/>
                    <a:lumOff val="35000"/>
                  </a:schemeClr>
                </a:solidFill>
                <a:latin typeface="Lucida Sans" panose="020B0602040502020204" pitchFamily="34" charset="0"/>
                <a:cs typeface="Lucida Sans" panose="020B0602040502020204" pitchFamily="34" charset="0"/>
              </a:rPr>
              <a:t>Focused Project </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Tutorials</a:t>
            </a:r>
            <a:endParaRPr lang="en-GB" sz="1200" b="1" dirty="0">
              <a:solidFill>
                <a:schemeClr val="tx1">
                  <a:lumMod val="65000"/>
                  <a:lumOff val="35000"/>
                </a:schemeClr>
              </a:solidFill>
              <a:latin typeface="Lucida Sans" panose="020B0602040502020204" pitchFamily="34" charset="0"/>
              <a:cs typeface="Lucida Sans" panose="020B0602040502020204" pitchFamily="34" charset="0"/>
            </a:endParaRPr>
          </a:p>
          <a:p>
            <a:pPr algn="just">
              <a:spcAft>
                <a:spcPts val="800"/>
              </a:spcAft>
            </a:pP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There are also frequent sessions focused on particular projects.  Whether you want to fill your house with internet connected sensors, or make a Star Wars helmet, learning how from someone who’s already an expert will help.</a:t>
            </a:r>
          </a:p>
        </p:txBody>
      </p:sp>
      <p:sp>
        <p:nvSpPr>
          <p:cNvPr id="24" name="TextBox 23"/>
          <p:cNvSpPr txBox="1"/>
          <p:nvPr/>
        </p:nvSpPr>
        <p:spPr>
          <a:xfrm>
            <a:off x="3440832" y="3166130"/>
            <a:ext cx="3168352" cy="1703030"/>
          </a:xfrm>
          <a:prstGeom prst="rect">
            <a:avLst/>
          </a:prstGeom>
          <a:noFill/>
        </p:spPr>
        <p:txBody>
          <a:bodyPr wrap="square" rtlCol="0">
            <a:spAutoFit/>
          </a:bodyPr>
          <a:lstStyle/>
          <a:p>
            <a:pPr algn="just">
              <a:spcAft>
                <a:spcPts val="800"/>
              </a:spcAft>
            </a:pPr>
            <a:r>
              <a:rPr lang="en-GB" sz="1400" b="1" dirty="0" smtClean="0">
                <a:solidFill>
                  <a:schemeClr val="tx1">
                    <a:lumMod val="65000"/>
                    <a:lumOff val="35000"/>
                  </a:schemeClr>
                </a:solidFill>
                <a:latin typeface="Lucida Sans" panose="020B0602040502020204" pitchFamily="34" charset="0"/>
                <a:cs typeface="Lucida Sans" panose="020B0602040502020204" pitchFamily="34" charset="0"/>
              </a:rPr>
              <a:t>Current Tools: </a:t>
            </a:r>
            <a:r>
              <a:rPr lang="en-GB" sz="1200" b="1" dirty="0">
                <a:solidFill>
                  <a:schemeClr val="tx1">
                    <a:lumMod val="65000"/>
                    <a:lumOff val="35000"/>
                  </a:schemeClr>
                </a:solidFill>
                <a:latin typeface="Lucida Sans" panose="020B0602040502020204" pitchFamily="34" charset="0"/>
                <a:cs typeface="Lucida Sans" panose="020B0602040502020204" pitchFamily="34" charset="0"/>
              </a:rPr>
              <a:t>Laser Cutter, </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3D Printer, CNC </a:t>
            </a:r>
            <a:r>
              <a:rPr lang="en-GB" sz="1200" b="1" dirty="0">
                <a:solidFill>
                  <a:schemeClr val="tx1">
                    <a:lumMod val="65000"/>
                    <a:lumOff val="35000"/>
                  </a:schemeClr>
                </a:solidFill>
                <a:latin typeface="Lucida Sans" panose="020B0602040502020204" pitchFamily="34" charset="0"/>
                <a:cs typeface="Lucida Sans" panose="020B0602040502020204" pitchFamily="34" charset="0"/>
              </a:rPr>
              <a:t>Router</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 Vinyl Cutter, Woodworking </a:t>
            </a:r>
            <a:r>
              <a:rPr lang="en-GB" sz="1200" b="1" dirty="0">
                <a:solidFill>
                  <a:schemeClr val="tx1">
                    <a:lumMod val="65000"/>
                    <a:lumOff val="35000"/>
                  </a:schemeClr>
                </a:solidFill>
                <a:latin typeface="Lucida Sans" panose="020B0602040502020204" pitchFamily="34" charset="0"/>
                <a:cs typeface="Lucida Sans" panose="020B0602040502020204" pitchFamily="34" charset="0"/>
              </a:rPr>
              <a:t>&amp; </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Metalworking tools</a:t>
            </a:r>
            <a:endParaRPr lang="en-GB" sz="1200" b="1" dirty="0">
              <a:solidFill>
                <a:schemeClr val="tx1">
                  <a:lumMod val="65000"/>
                  <a:lumOff val="35000"/>
                </a:schemeClr>
              </a:solidFill>
              <a:latin typeface="Lucida Sans" panose="020B0602040502020204" pitchFamily="34" charset="0"/>
              <a:cs typeface="Lucida Sans" panose="020B0602040502020204" pitchFamily="34" charset="0"/>
            </a:endParaRPr>
          </a:p>
          <a:p>
            <a:pPr algn="just"/>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The space is equipped with the tools, you need to complete your projects.  Some belong to the MakerSpace and others are on loan from our members.  Experts are often available to help explain the optimal techniques to get the maximum benefit from each of the tools.</a:t>
            </a:r>
          </a:p>
        </p:txBody>
      </p:sp>
      <p:sp>
        <p:nvSpPr>
          <p:cNvPr id="25" name="TextBox 24"/>
          <p:cNvSpPr txBox="1"/>
          <p:nvPr/>
        </p:nvSpPr>
        <p:spPr>
          <a:xfrm>
            <a:off x="6753200" y="3146385"/>
            <a:ext cx="3096344" cy="1703030"/>
          </a:xfrm>
          <a:prstGeom prst="rect">
            <a:avLst/>
          </a:prstGeom>
          <a:noFill/>
        </p:spPr>
        <p:txBody>
          <a:bodyPr wrap="square" rtlCol="0">
            <a:spAutoFit/>
          </a:bodyPr>
          <a:lstStyle/>
          <a:p>
            <a:pPr algn="just">
              <a:spcAft>
                <a:spcPts val="800"/>
              </a:spcAft>
            </a:pPr>
            <a:r>
              <a:rPr lang="en-GB" sz="1400" b="1" dirty="0" smtClean="0">
                <a:solidFill>
                  <a:schemeClr val="tx1">
                    <a:lumMod val="65000"/>
                    <a:lumOff val="35000"/>
                  </a:schemeClr>
                </a:solidFill>
                <a:latin typeface="Lucida Sans" panose="020B0602040502020204" pitchFamily="34" charset="0"/>
                <a:cs typeface="Lucida Sans" panose="020B0602040502020204" pitchFamily="34" charset="0"/>
              </a:rPr>
              <a:t>Current Activities:</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 Raspberry </a:t>
            </a:r>
            <a:r>
              <a:rPr lang="en-GB" sz="1200" b="1" dirty="0">
                <a:solidFill>
                  <a:schemeClr val="tx1">
                    <a:lumMod val="65000"/>
                    <a:lumOff val="35000"/>
                  </a:schemeClr>
                </a:solidFill>
                <a:latin typeface="Lucida Sans" panose="020B0602040502020204" pitchFamily="34" charset="0"/>
                <a:cs typeface="Lucida Sans" panose="020B0602040502020204" pitchFamily="34" charset="0"/>
              </a:rPr>
              <a:t>Pi, </a:t>
            </a: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Arduino, electronics, sewing, crafts, knitting and </a:t>
            </a:r>
            <a:r>
              <a:rPr lang="en-GB" sz="1200" b="1" dirty="0">
                <a:solidFill>
                  <a:schemeClr val="tx1">
                    <a:lumMod val="65000"/>
                    <a:lumOff val="35000"/>
                  </a:schemeClr>
                </a:solidFill>
                <a:latin typeface="Lucida Sans" panose="020B0602040502020204" pitchFamily="34" charset="0"/>
                <a:cs typeface="Lucida Sans" panose="020B0602040502020204" pitchFamily="34" charset="0"/>
              </a:rPr>
              <a:t>Linux</a:t>
            </a:r>
          </a:p>
          <a:p>
            <a:pPr algn="just">
              <a:spcAft>
                <a:spcPts val="800"/>
              </a:spcAft>
            </a:pP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It doesn’t matter if you’ve never soldered an LED or if you have more than 25 years of Linux experience, you will find a welcoming community that can help you build anything.  Outside formal sessions members are also  available </a:t>
            </a:r>
            <a:r>
              <a:rPr lang="en-GB" sz="1000" dirty="0">
                <a:solidFill>
                  <a:schemeClr val="tx1">
                    <a:lumMod val="50000"/>
                    <a:lumOff val="50000"/>
                  </a:schemeClr>
                </a:solidFill>
                <a:latin typeface="Lucida Bright" panose="02040603070505020404" pitchFamily="18" charset="0"/>
                <a:cs typeface="Lucida Bright" panose="02040603070505020404" pitchFamily="18" charset="0"/>
              </a:rPr>
              <a:t>to </a:t>
            </a:r>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discuss, debate and advise.</a:t>
            </a:r>
            <a:endParaRPr lang="en-GB" sz="1000" dirty="0">
              <a:solidFill>
                <a:schemeClr val="tx1">
                  <a:lumMod val="50000"/>
                  <a:lumOff val="50000"/>
                </a:schemeClr>
              </a:solidFill>
              <a:latin typeface="Lucida Bright" panose="02040603070505020404" pitchFamily="18" charset="0"/>
              <a:cs typeface="Lucida Bright" panose="02040603070505020404" pitchFamily="18" charset="0"/>
            </a:endParaRPr>
          </a:p>
        </p:txBody>
      </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232" y="5589239"/>
            <a:ext cx="1258767" cy="1258767"/>
          </a:xfrm>
          <a:prstGeom prst="rect">
            <a:avLst/>
          </a:prstGeom>
        </p:spPr>
      </p:pic>
      <p:sp>
        <p:nvSpPr>
          <p:cNvPr id="27" name="Rectangle 26"/>
          <p:cNvSpPr/>
          <p:nvPr/>
        </p:nvSpPr>
        <p:spPr>
          <a:xfrm>
            <a:off x="6681192" y="5327630"/>
            <a:ext cx="3240360" cy="261610"/>
          </a:xfrm>
          <a:prstGeom prst="rect">
            <a:avLst/>
          </a:prstGeom>
        </p:spPr>
        <p:txBody>
          <a:bodyPr wrap="square">
            <a:spAutoFit/>
          </a:bodyPr>
          <a:lstStyle/>
          <a:p>
            <a:pPr algn="ctr"/>
            <a:r>
              <a:rPr lang="en-GB" sz="1100" dirty="0" smtClean="0">
                <a:latin typeface="Lucida Console" panose="020B0609040504020204" pitchFamily="49" charset="0"/>
              </a:rPr>
              <a:t>//</a:t>
            </a:r>
            <a:r>
              <a:rPr lang="en-GB" sz="1100" dirty="0">
                <a:latin typeface="Lucida Console" panose="020B0609040504020204" pitchFamily="49" charset="0"/>
              </a:rPr>
              <a:t>www.basingstokemakerspace.org.uk/</a:t>
            </a:r>
          </a:p>
        </p:txBody>
      </p:sp>
      <p:sp>
        <p:nvSpPr>
          <p:cNvPr id="28" name="TextBox 27"/>
          <p:cNvSpPr txBox="1"/>
          <p:nvPr/>
        </p:nvSpPr>
        <p:spPr>
          <a:xfrm>
            <a:off x="6753200" y="5613047"/>
            <a:ext cx="1728192" cy="1200329"/>
          </a:xfrm>
          <a:prstGeom prst="rect">
            <a:avLst/>
          </a:prstGeom>
          <a:noFill/>
        </p:spPr>
        <p:txBody>
          <a:bodyPr wrap="square" rtlCol="0">
            <a:spAutoFit/>
          </a:bodyPr>
          <a:lstStyle/>
          <a:p>
            <a:pPr algn="ctr"/>
            <a:r>
              <a:rPr lang="en-GB" sz="2400" b="1" dirty="0" smtClean="0">
                <a:solidFill>
                  <a:srgbClr val="006699"/>
                </a:solidFill>
                <a:latin typeface="Lucida Sans" panose="020B0602040502020204" pitchFamily="34" charset="0"/>
                <a:cs typeface="Lucida Sans" panose="020B0602040502020204" pitchFamily="34" charset="0"/>
              </a:rPr>
              <a:t>Join up on the web site</a:t>
            </a:r>
          </a:p>
        </p:txBody>
      </p:sp>
      <p:sp>
        <p:nvSpPr>
          <p:cNvPr id="19" name="TextBox 18"/>
          <p:cNvSpPr txBox="1"/>
          <p:nvPr/>
        </p:nvSpPr>
        <p:spPr>
          <a:xfrm>
            <a:off x="6753200" y="4962654"/>
            <a:ext cx="3152800" cy="338554"/>
          </a:xfrm>
          <a:prstGeom prst="rect">
            <a:avLst/>
          </a:prstGeom>
          <a:noFill/>
        </p:spPr>
        <p:txBody>
          <a:bodyPr wrap="square" rtlCol="0">
            <a:spAutoFit/>
          </a:bodyPr>
          <a:lstStyle/>
          <a:p>
            <a:pPr algn="ctr"/>
            <a:r>
              <a:rPr lang="en-GB" sz="1600" b="1" dirty="0" smtClean="0">
                <a:solidFill>
                  <a:srgbClr val="006699"/>
                </a:solidFill>
                <a:latin typeface="Lucida Sans" panose="020B0602040502020204" pitchFamily="34" charset="0"/>
                <a:cs typeface="Lucida Sans" panose="020B0602040502020204" pitchFamily="34" charset="0"/>
              </a:rPr>
              <a:t>Come to a Tuesday meeting</a:t>
            </a:r>
          </a:p>
        </p:txBody>
      </p:sp>
      <p:sp>
        <p:nvSpPr>
          <p:cNvPr id="21" name="TextBox 20"/>
          <p:cNvSpPr txBox="1"/>
          <p:nvPr/>
        </p:nvSpPr>
        <p:spPr>
          <a:xfrm>
            <a:off x="56456" y="5661248"/>
            <a:ext cx="3168352" cy="995144"/>
          </a:xfrm>
          <a:prstGeom prst="rect">
            <a:avLst/>
          </a:prstGeom>
          <a:noFill/>
        </p:spPr>
        <p:txBody>
          <a:bodyPr wrap="square" rtlCol="0">
            <a:spAutoFit/>
          </a:bodyPr>
          <a:lstStyle/>
          <a:p>
            <a:pPr algn="just">
              <a:spcAft>
                <a:spcPts val="800"/>
              </a:spcAft>
            </a:pPr>
            <a:r>
              <a:rPr lang="en-GB" sz="1200" b="1" dirty="0" smtClean="0">
                <a:solidFill>
                  <a:schemeClr val="tx1">
                    <a:lumMod val="65000"/>
                    <a:lumOff val="35000"/>
                  </a:schemeClr>
                </a:solidFill>
                <a:latin typeface="Lucida Sans" panose="020B0602040502020204" pitchFamily="34" charset="0"/>
                <a:cs typeface="Lucida Sans" panose="020B0602040502020204" pitchFamily="34" charset="0"/>
              </a:rPr>
              <a:t>Tool Based Training</a:t>
            </a:r>
            <a:endParaRPr lang="en-GB" sz="1200" b="1" dirty="0">
              <a:solidFill>
                <a:schemeClr val="tx1">
                  <a:lumMod val="65000"/>
                  <a:lumOff val="35000"/>
                </a:schemeClr>
              </a:solidFill>
              <a:latin typeface="Lucida Sans" panose="020B0602040502020204" pitchFamily="34" charset="0"/>
              <a:cs typeface="Lucida Sans" panose="020B0602040502020204" pitchFamily="34" charset="0"/>
            </a:endParaRPr>
          </a:p>
          <a:p>
            <a:pPr algn="just"/>
            <a:r>
              <a:rPr lang="en-GB" sz="1000" dirty="0" smtClean="0">
                <a:solidFill>
                  <a:schemeClr val="tx1">
                    <a:lumMod val="50000"/>
                    <a:lumOff val="50000"/>
                  </a:schemeClr>
                </a:solidFill>
                <a:latin typeface="Lucida Bright" panose="02040603070505020404" pitchFamily="18" charset="0"/>
                <a:cs typeface="Lucida Bright" panose="02040603070505020404" pitchFamily="18" charset="0"/>
              </a:rPr>
              <a:t>Members often require training to ensure the MakerSpace tools are used safely and efficiently.  Sessions are available to ensure everyone gets the most out of all the tools available </a:t>
            </a:r>
          </a:p>
        </p:txBody>
      </p:sp>
      <p:pic>
        <p:nvPicPr>
          <p:cNvPr id="3" name="Picture 2"/>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rcRect l="14615" t="15941" r="18351" b="20267"/>
          <a:stretch/>
        </p:blipFill>
        <p:spPr>
          <a:xfrm>
            <a:off x="3493500" y="4996543"/>
            <a:ext cx="3115684" cy="1676656"/>
          </a:xfrm>
          <a:prstGeom prst="rect">
            <a:avLst/>
          </a:prstGeom>
        </p:spPr>
      </p:pic>
    </p:spTree>
    <p:extLst>
      <p:ext uri="{BB962C8B-B14F-4D97-AF65-F5344CB8AC3E}">
        <p14:creationId xmlns:p14="http://schemas.microsoft.com/office/powerpoint/2010/main" val="26480293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353</TotalTime>
  <Words>456</Words>
  <Application>Microsoft Office PowerPoint</Application>
  <PresentationFormat>A4 Paper (210x297 mm)</PresentationFormat>
  <Paragraphs>35</Paragraphs>
  <Slides>2</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2" baseType="lpstr">
      <vt:lpstr>Arial</vt:lpstr>
      <vt:lpstr>Arial Black</vt:lpstr>
      <vt:lpstr>Arial Narrow</vt:lpstr>
      <vt:lpstr>Calibri</vt:lpstr>
      <vt:lpstr>Calibri Light</vt:lpstr>
      <vt:lpstr>Lucida Bright</vt:lpstr>
      <vt:lpstr>Lucida Console</vt:lpstr>
      <vt:lpstr>Lucida Sans</vt:lpstr>
      <vt:lpstr>Office Theme</vt:lpstr>
      <vt:lpstr>PHOTO-PAINT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HAWTIN</dc:creator>
  <cp:lastModifiedBy>Steve HAWTIN</cp:lastModifiedBy>
  <cp:revision>9</cp:revision>
  <cp:lastPrinted>2018-06-11T09:34:29Z</cp:lastPrinted>
  <dcterms:created xsi:type="dcterms:W3CDTF">2018-06-08T11:21:57Z</dcterms:created>
  <dcterms:modified xsi:type="dcterms:W3CDTF">2018-06-11T12:50:47Z</dcterms:modified>
</cp:coreProperties>
</file>